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64" r:id="rId3"/>
    <p:sldId id="263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71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80"/>
    <p:restoredTop sz="84354"/>
  </p:normalViewPr>
  <p:slideViewPr>
    <p:cSldViewPr snapToGrid="0">
      <p:cViewPr varScale="1">
        <p:scale>
          <a:sx n="93" d="100"/>
          <a:sy n="93" d="100"/>
        </p:scale>
        <p:origin x="138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11F93-9305-CC40-BE99-BB32735AE68E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65D8A-C5C2-8449-B359-2E60A03EB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52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00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pdays</a:t>
            </a:r>
            <a:r>
              <a:rPr lang="en-US" b="1" dirty="0"/>
              <a:t> vs y (target variable) — Simple Explanation</a:t>
            </a:r>
          </a:p>
          <a:p>
            <a:r>
              <a:rPr lang="en-US" b="1" dirty="0" err="1"/>
              <a:t>pdays</a:t>
            </a:r>
            <a:r>
              <a:rPr lang="en-US" dirty="0"/>
              <a:t> tells us </a:t>
            </a:r>
            <a:r>
              <a:rPr lang="en-US" b="1" dirty="0"/>
              <a:t>how many days passed since the last time the client was contacted</a:t>
            </a:r>
            <a:r>
              <a:rPr lang="en-US" dirty="0"/>
              <a:t> in a previous marketing campaign.</a:t>
            </a:r>
          </a:p>
          <a:p>
            <a:r>
              <a:rPr lang="en-US" b="1" dirty="0" err="1"/>
              <a:t>pdays</a:t>
            </a:r>
            <a:r>
              <a:rPr lang="en-US" b="1" dirty="0"/>
              <a:t> = 999</a:t>
            </a:r>
            <a:r>
              <a:rPr lang="en-US" dirty="0"/>
              <a:t> → The client has </a:t>
            </a:r>
            <a:r>
              <a:rPr lang="en-US" b="1" dirty="0"/>
              <a:t>never been contacted before</a:t>
            </a:r>
            <a:endParaRPr lang="en-US" dirty="0"/>
          </a:p>
          <a:p>
            <a:r>
              <a:rPr lang="en-US" b="1" dirty="0"/>
              <a:t>Smaller </a:t>
            </a:r>
            <a:r>
              <a:rPr lang="en-US" b="1" dirty="0" err="1"/>
              <a:t>pdays</a:t>
            </a:r>
            <a:r>
              <a:rPr lang="en-US" dirty="0"/>
              <a:t> → The client was contacted </a:t>
            </a:r>
            <a:r>
              <a:rPr lang="en-US" b="1" dirty="0"/>
              <a:t>more recently</a:t>
            </a:r>
            <a:endParaRPr lang="en-US" dirty="0"/>
          </a:p>
          <a:p>
            <a:r>
              <a:rPr lang="en-US" b="1" dirty="0"/>
              <a:t>What does the chart show?</a:t>
            </a:r>
            <a:endParaRPr lang="en-US" dirty="0"/>
          </a:p>
          <a:p>
            <a:r>
              <a:rPr lang="en-US" dirty="0"/>
              <a:t>Most clients who said </a:t>
            </a:r>
            <a:r>
              <a:rPr lang="en-US" b="1" dirty="0"/>
              <a:t>“no”</a:t>
            </a:r>
            <a:r>
              <a:rPr lang="en-US" dirty="0"/>
              <a:t> have </a:t>
            </a:r>
            <a:r>
              <a:rPr lang="en-US" b="1" dirty="0" err="1"/>
              <a:t>pdays</a:t>
            </a:r>
            <a:r>
              <a:rPr lang="en-US" b="1" dirty="0"/>
              <a:t> = 999</a:t>
            </a:r>
            <a:r>
              <a:rPr lang="en-US" dirty="0"/>
              <a:t>, meaning they had </a:t>
            </a:r>
            <a:r>
              <a:rPr lang="en-US" b="1" dirty="0"/>
              <a:t>no prior relationship</a:t>
            </a:r>
            <a:r>
              <a:rPr lang="en-US" dirty="0"/>
              <a:t> with the bank</a:t>
            </a:r>
          </a:p>
          <a:p>
            <a:r>
              <a:rPr lang="en-US" dirty="0"/>
              <a:t>Clients who said </a:t>
            </a:r>
            <a:r>
              <a:rPr lang="en-US" b="1" dirty="0"/>
              <a:t>“yes”</a:t>
            </a:r>
            <a:r>
              <a:rPr lang="en-US" dirty="0"/>
              <a:t> have </a:t>
            </a:r>
            <a:r>
              <a:rPr lang="en-US" b="1" dirty="0"/>
              <a:t>more varied </a:t>
            </a:r>
            <a:r>
              <a:rPr lang="en-US" b="1" dirty="0" err="1"/>
              <a:t>pdays</a:t>
            </a:r>
            <a:r>
              <a:rPr lang="en-US" b="1" dirty="0"/>
              <a:t> values</a:t>
            </a:r>
            <a:r>
              <a:rPr lang="en-US" dirty="0"/>
              <a:t>, meaning they were </a:t>
            </a:r>
            <a:r>
              <a:rPr lang="en-US" b="1" dirty="0"/>
              <a:t>contacted before</a:t>
            </a:r>
            <a:r>
              <a:rPr lang="en-US" dirty="0"/>
              <a:t>, often not long ago</a:t>
            </a:r>
          </a:p>
          <a:p>
            <a:r>
              <a:rPr lang="en-US" dirty="0"/>
              <a:t>📌 </a:t>
            </a:r>
            <a:r>
              <a:rPr lang="en-US" b="1" dirty="0"/>
              <a:t>Insight:</a:t>
            </a:r>
            <a:br>
              <a:rPr lang="en-US" dirty="0"/>
            </a:br>
            <a:r>
              <a:rPr lang="en-US" i="1" dirty="0"/>
              <a:t>Clients who have been contacted before (especially recently) are more likely to subscribe.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previous vs y (target variable) — Simple Explanation</a:t>
            </a:r>
          </a:p>
          <a:p>
            <a:r>
              <a:rPr lang="en-US" b="1" dirty="0"/>
              <a:t>previous</a:t>
            </a:r>
            <a:r>
              <a:rPr lang="en-US" dirty="0"/>
              <a:t> tells us </a:t>
            </a:r>
            <a:r>
              <a:rPr lang="en-US" b="1" dirty="0"/>
              <a:t>how many times the client was contacted in past campaigns.</a:t>
            </a:r>
            <a:endParaRPr lang="en-US" dirty="0"/>
          </a:p>
          <a:p>
            <a:r>
              <a:rPr lang="en-US" b="1" dirty="0"/>
              <a:t>previous = 0</a:t>
            </a:r>
            <a:r>
              <a:rPr lang="en-US" dirty="0"/>
              <a:t> → Never contacted before</a:t>
            </a:r>
          </a:p>
          <a:p>
            <a:r>
              <a:rPr lang="en-US" b="1" dirty="0"/>
              <a:t>previous &gt; 0</a:t>
            </a:r>
            <a:r>
              <a:rPr lang="en-US" dirty="0"/>
              <a:t> → Has a history of receiving marketing calls</a:t>
            </a:r>
          </a:p>
          <a:p>
            <a:r>
              <a:rPr lang="en-US" b="1" dirty="0"/>
              <a:t>What does the chart show?</a:t>
            </a:r>
            <a:endParaRPr lang="en-US" dirty="0"/>
          </a:p>
          <a:p>
            <a:r>
              <a:rPr lang="en-US" dirty="0"/>
              <a:t>Most </a:t>
            </a:r>
            <a:r>
              <a:rPr lang="en-US" b="1" dirty="0"/>
              <a:t>“no”</a:t>
            </a:r>
            <a:r>
              <a:rPr lang="en-US" dirty="0"/>
              <a:t> clients have </a:t>
            </a:r>
            <a:r>
              <a:rPr lang="en-US" b="1" dirty="0"/>
              <a:t>previous = 0</a:t>
            </a:r>
            <a:endParaRPr lang="en-US" dirty="0"/>
          </a:p>
          <a:p>
            <a:r>
              <a:rPr lang="en-US" dirty="0"/>
              <a:t>Many </a:t>
            </a:r>
            <a:r>
              <a:rPr lang="en-US" b="1" dirty="0"/>
              <a:t>“yes”</a:t>
            </a:r>
            <a:r>
              <a:rPr lang="en-US" dirty="0"/>
              <a:t> clients have </a:t>
            </a:r>
            <a:r>
              <a:rPr lang="en-US" b="1" dirty="0"/>
              <a:t>previous &gt; 0</a:t>
            </a:r>
            <a:r>
              <a:rPr lang="en-US" dirty="0"/>
              <a:t>, meaning they had </a:t>
            </a:r>
            <a:r>
              <a:rPr lang="en-US" b="1" dirty="0"/>
              <a:t>past engagement</a:t>
            </a:r>
            <a:r>
              <a:rPr lang="en-US" dirty="0"/>
              <a:t> with the bank</a:t>
            </a:r>
          </a:p>
          <a:p>
            <a:r>
              <a:rPr lang="en-US" dirty="0"/>
              <a:t>📌 </a:t>
            </a:r>
            <a:r>
              <a:rPr lang="en-US" b="1" dirty="0"/>
              <a:t>Insight:</a:t>
            </a:r>
            <a:br>
              <a:rPr lang="en-US" dirty="0"/>
            </a:br>
            <a:r>
              <a:rPr lang="en-US" i="1" dirty="0"/>
              <a:t>Customers with prior interactions (“warmer leads”) are far more likely to subscribe than new or “cold” customers.</a:t>
            </a:r>
            <a:endParaRPr lang="en-US" dirty="0"/>
          </a:p>
          <a:p>
            <a:endParaRPr lang="en-US" dirty="0"/>
          </a:p>
          <a:p>
            <a:r>
              <a:rPr lang="en-US" dirty="0"/>
              <a:t>Clients who have been contacted before (lower </a:t>
            </a:r>
            <a:r>
              <a:rPr lang="en-US" dirty="0" err="1"/>
              <a:t>pdays</a:t>
            </a:r>
            <a:r>
              <a:rPr lang="en-US" dirty="0"/>
              <a:t> or higher previous) show a much higher chance of subscribing compared to new or untouched clients.</a:t>
            </a:r>
          </a:p>
          <a:p>
            <a:endParaRPr lang="en-US" dirty="0"/>
          </a:p>
          <a:p>
            <a:r>
              <a:rPr lang="en-US" dirty="0"/>
              <a:t>Some economic variables (e.g., Euribor 3-month rate, employment variation) also correlated with subscription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95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tested four models. Overall, </a:t>
            </a:r>
            <a:r>
              <a:rPr lang="en-US" dirty="0" err="1"/>
              <a:t>LightGBM</a:t>
            </a:r>
            <a:r>
              <a:rPr lang="en-US" dirty="0"/>
              <a:t> achieved the best balance across F1, recall, and AUC, slightly outperforming Random Forest and </a:t>
            </a:r>
            <a:r>
              <a:rPr lang="en-US" dirty="0" err="1"/>
              <a:t>XGBoost</a:t>
            </a:r>
            <a:r>
              <a:rPr lang="en-US" dirty="0"/>
              <a:t>, while Logistic Regression had good recall but lower F1 and AUC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30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model achieves a very high AUC of 0.95, meaning it can rank customers very well in terms of subscription likelihood.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However, Precision is relatively low because the dataset is highly imbalanced — only about 10% of customers subscribe.</a:t>
            </a:r>
          </a:p>
          <a:p>
            <a:br>
              <a:rPr lang="en-US" dirty="0"/>
            </a:br>
            <a:r>
              <a:rPr lang="en-US" dirty="0"/>
              <a:t>The model intentionally prioritizes Recall to avoid missing potential subscribers, which aligns with the business goal:</a:t>
            </a:r>
            <a:br>
              <a:rPr lang="en-US" dirty="0"/>
            </a:br>
            <a:r>
              <a:rPr lang="en-US" b="1" dirty="0"/>
              <a:t>maximize campaign effectiveness by capturing as many true subscribers as possible.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05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Duration is by far the most important feature. Combined with previous outcomes and economic indicators, the model captures both customer engagement and broader market conditions. </a:t>
            </a:r>
          </a:p>
          <a:p>
            <a:endParaRPr lang="en-US" dirty="0"/>
          </a:p>
          <a:p>
            <a:r>
              <a:rPr lang="en-US" dirty="0"/>
              <a:t>These align with business intuition: richer interactions and favorable economic environments lead to higher subscription probability. </a:t>
            </a:r>
          </a:p>
          <a:p>
            <a:endParaRPr lang="en-US" dirty="0"/>
          </a:p>
          <a:p>
            <a:r>
              <a:rPr lang="en-US" dirty="0"/>
              <a:t>Importantly, the feature importance bar plot also confirms our initial EDA findings — showing that </a:t>
            </a:r>
            <a:r>
              <a:rPr lang="en-US" i="1" dirty="0"/>
              <a:t>duration</a:t>
            </a:r>
            <a:r>
              <a:rPr lang="en-US" dirty="0"/>
              <a:t> is highly correlated with subscription outcomes, validating both our early data visualization and the model’s learned patterns.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911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are my main recommendations for the bank.</a:t>
            </a:r>
            <a:br>
              <a:rPr lang="en-US" dirty="0"/>
            </a:br>
            <a:r>
              <a:rPr lang="en-US" dirty="0"/>
              <a:t>First, prioritize high-scoring clients before launching campaigns.</a:t>
            </a:r>
            <a:br>
              <a:rPr lang="en-US" dirty="0"/>
            </a:br>
            <a:r>
              <a:rPr lang="en-US" dirty="0"/>
              <a:t>Second, focus on improving call quality — longer and more meaningful interactions tend to increase conversion.</a:t>
            </a:r>
            <a:br>
              <a:rPr lang="en-US" dirty="0"/>
            </a:br>
            <a:r>
              <a:rPr lang="en-US" dirty="0"/>
              <a:t>Third, re-target clients with positive prior engagement.</a:t>
            </a:r>
            <a:br>
              <a:rPr lang="en-US" dirty="0"/>
            </a:br>
            <a:r>
              <a:rPr lang="en-US" dirty="0"/>
              <a:t>And lastly, consider economic conditions when planning campaigns.</a:t>
            </a:r>
          </a:p>
          <a:p>
            <a:endParaRPr lang="en-US" dirty="0"/>
          </a:p>
          <a:p>
            <a:r>
              <a:rPr lang="en-US" dirty="0"/>
              <a:t>Instead of calling the entire customer list, the bank can use this model to rank clients and focus on the top segment — which helps reduce unnecessary calls and significantly improves campaign ROI.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69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/qchen077/Springboard/blob/main/</a:t>
            </a:r>
            <a:r>
              <a:rPr lang="en-US" dirty="0" err="1"/>
              <a:t>Core_Courses</a:t>
            </a:r>
            <a:r>
              <a:rPr lang="en-US" dirty="0"/>
              <a:t>/</a:t>
            </a:r>
            <a:r>
              <a:rPr lang="en-US" dirty="0" err="1"/>
              <a:t>Feature_Engineering</a:t>
            </a:r>
            <a:r>
              <a:rPr lang="en-US" dirty="0"/>
              <a:t>_/Capstone2_Bank_Marketing_Campaign.ipynb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65D8A-C5C2-8449-B359-2E60A03EBC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34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377F-2ED8-E30A-EB11-78F60D3B1C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7CD02-EBB2-7E65-3038-F6AD9654AC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60021-CE40-563C-C021-280A7BC9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82C84-7667-8AC4-6FC8-A219FEC5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EAD43-CEFE-8743-C06F-FCF81594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98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2ED1A-4DB8-6822-1716-7771ECE58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486BA7-62FF-6677-8B47-3D7C0661B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7C4D9-FB9B-6DDC-3FD9-394F3488B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D1089-DAB1-E497-9D3F-84221CE4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A118C-BA5E-491B-EE23-C9ADA908F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84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D25FF3-3AF4-7B60-C7AE-0884815E30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EE3A30-88EC-AC8A-9AB2-0A4E9F16E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6D2AA-7703-0BE8-8A63-1830860D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78B4D-1B3C-9D62-1BD9-75B30D3D7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BD741-4FF5-0684-AF26-7E6408A44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58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159E2-EB05-A462-94E2-8C7565283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B8947-5DB2-7B22-2F74-C5A9724C5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B4B29-9B36-91C7-7127-4AF9ABF58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86A6D-D429-55F8-FCE7-B03F61D06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21920-6F0A-DFA7-3EF0-63DCE6410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19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22994-92AD-E834-3562-1DFF60C5B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0B3050-C739-A8B5-2A25-01AE3D8DC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C2942-2555-1440-5F6E-F1EB0E305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3B6D7-F8AD-E42F-5A24-41759E15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768D8-7605-8DBD-DE5B-EDA415AFE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039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FCCDF-2CAC-CD06-0520-D31F9167B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A7E360-2B1D-58B6-8871-0C4A82044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96DF3-84C1-BD45-DA44-FD5EACBD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0734A-87C9-B477-D779-48772E3C7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8F47E-2A71-38A1-8919-CDE8FDFCD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FD0F6-9771-C022-3AFC-B6C59395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5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833C5-56B0-7C73-64A7-053C87ACC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DC2C4-F84D-1059-4338-ABF4A736E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913FF2-43B1-9023-0B22-D9753EACCF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C8A01-50C2-F64A-B81B-5A9AEAF5B5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ED9DC-F5C3-FD6E-4C42-145131F3F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AB41B6-5F17-3A5D-8D92-4210F0888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32B894-CB92-1CDD-0F76-956E477CD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7834FE-8800-DCFE-FC53-79FF356C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75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46AD-740A-77F9-BDFB-F141887A9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3BF68-39B0-9086-443A-F2AFEBC47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ABDA55-1692-36DD-EA24-6E501E3B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F542FA-F922-2CC0-D994-E395E0F05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5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D88BC6-9B54-9F5D-8DD1-CAB946D25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E2B024-C9BE-D9B1-8C06-5C2B07AF3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57153E-BA72-85E6-336B-EB367348C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07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C7262-13F2-17A2-4917-3D34F145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D435E-9FCD-B5AF-8FB7-B9FF90D4A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72D71E-E303-1835-3ECC-CEB30A052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BE729-80FB-E81C-798C-DAA454814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B1F9E-7539-BC58-A390-0AC103C5A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423EB3-BC35-B112-4D72-E13E2A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8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696AE-FE55-6D2C-CBD0-E53D4A85F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C62335-F461-0F23-09D9-A9DD0EDAEF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56F9BE-9FE8-DD38-BEEA-2FC6C362E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4CE5D-0BA6-570A-5B44-296470F0E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7B5705-68EA-37B6-0763-2DCC2077A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7F49D-2D7F-04E3-04FC-F714E6779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51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AD62F8-D6C7-D4C1-42B1-52DA5EFB5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78D9A0-F0B9-8A3C-3136-AD5413DCE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9F9F1-F8F9-A5ED-4300-3CC4C471B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56C4A6-869C-9049-A57A-064E8CD6416F}" type="datetimeFigureOut">
              <a:rPr lang="en-US" smtClean="0"/>
              <a:t>11/17/25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2BADB-9B0C-B1C0-152E-42AC0E5C9A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8F486-7C9C-8776-D030-EB7AE78B7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86AF7B-A9C1-DA4D-91F9-94526D7129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57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github.com/qchen077/Springboard/blob/main/Core_Courses/Feature_Engineering_/Capstone2_Bank_Marketing_Campaign.ipynb" TargetMode="External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BF4FBCCB-C06A-4426-75A7-B067173319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3250" r="-2" b="-2"/>
          <a:stretch>
            <a:fillRect/>
          </a:stretch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32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8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4">
            <a:extLst>
              <a:ext uri="{FF2B5EF4-FFF2-40B4-BE49-F238E27FC236}">
                <a16:creationId xmlns:a16="http://schemas.microsoft.com/office/drawing/2014/main" id="{93FD11ED-9D67-9F33-3319-FCEE87AD537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8E74A98C-608A-1546-E697-01A3791E51E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385047" y="-1281953"/>
            <a:ext cx="4558553" cy="455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78CBC28-834E-FCD7-8C3B-64F9C4DE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2356" y="1882588"/>
            <a:ext cx="4533800" cy="2934149"/>
          </a:xfrm>
        </p:spPr>
        <p:txBody>
          <a:bodyPr>
            <a:normAutofit fontScale="90000"/>
          </a:bodyPr>
          <a:lstStyle/>
          <a:p>
            <a:r>
              <a:rPr lang="en-US" sz="3300" b="1" dirty="0"/>
              <a:t>Capstone Project 2 - Bank Marketing Prediction (Imbalanced Classification with SMOTE)</a:t>
            </a:r>
            <a:br>
              <a:rPr lang="en-US" dirty="0"/>
            </a:br>
            <a:br>
              <a:rPr lang="en-US" dirty="0"/>
            </a:br>
            <a:r>
              <a:rPr lang="en-US" sz="2200" dirty="0"/>
              <a:t>Kevin</a:t>
            </a:r>
            <a:r>
              <a:rPr lang="zh-CN" altLang="en-US" sz="2200" dirty="0"/>
              <a:t> </a:t>
            </a:r>
            <a:r>
              <a:rPr lang="en-US" altLang="zh-CN" sz="2200" dirty="0"/>
              <a:t>Chen</a:t>
            </a:r>
            <a:endParaRPr lang="en-US" dirty="0"/>
          </a:p>
        </p:txBody>
      </p:sp>
      <p:pic>
        <p:nvPicPr>
          <p:cNvPr id="3082" name="Picture 10" descr="Springboard Bootcamp Review + $500 Off Coupon 2023 - Savvy Programmer">
            <a:extLst>
              <a:ext uri="{FF2B5EF4-FFF2-40B4-BE49-F238E27FC236}">
                <a16:creationId xmlns:a16="http://schemas.microsoft.com/office/drawing/2014/main" id="{E13EE98A-F37E-DF70-9D69-A3C83EC67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403" y="6249911"/>
            <a:ext cx="2622556" cy="607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A60679F-F3B7-CFB3-01CE-3432065BF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799" y="6038464"/>
            <a:ext cx="4533783" cy="51575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Thanks to Springboard mentors: Kevin</a:t>
            </a:r>
          </a:p>
        </p:txBody>
      </p:sp>
    </p:spTree>
    <p:extLst>
      <p:ext uri="{BB962C8B-B14F-4D97-AF65-F5344CB8AC3E}">
        <p14:creationId xmlns:p14="http://schemas.microsoft.com/office/powerpoint/2010/main" val="308932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4" name="Rectangle 4103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06" name="Freeform: Shape 4105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108" name="Freeform: Shape 4107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69563-EC2E-3337-1985-2C73CCDBD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200" b="1"/>
              <a:t>Feature Importance &amp; Interpretation</a:t>
            </a:r>
            <a:br>
              <a:rPr lang="en-US" sz="2200" b="1"/>
            </a:br>
            <a:r>
              <a:rPr lang="en-US" sz="2200" dirty="0"/>
              <a:t>What Factors Matter Most?</a:t>
            </a:r>
          </a:p>
        </p:txBody>
      </p:sp>
      <p:sp>
        <p:nvSpPr>
          <p:cNvPr id="4110" name="Rectangle 4109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12" name="Rectangle 4111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8E849E5-1734-25CC-7D9D-7C55D75BBC8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Top features from </a:t>
            </a:r>
            <a:r>
              <a:rPr kumimoji="0" lang="en-US" altLang="en-US" sz="17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LightGBM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Call duration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Previous campaign outcome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Number of contacts in this campaign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Employment variation rate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Euribor 3-month rate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099" name="Picture 3" descr="No description has been provided for this image">
            <a:extLst>
              <a:ext uri="{FF2B5EF4-FFF2-40B4-BE49-F238E27FC236}">
                <a16:creationId xmlns:a16="http://schemas.microsoft.com/office/drawing/2014/main" id="{83EBFC0A-60B1-680E-F4C3-9470B83E3A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01184" y="1411342"/>
            <a:ext cx="6922008" cy="413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5469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E64C-C3D3-BFBC-A986-56B9B5ED2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Recommendations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FD4472-9BC5-CDF1-9B3B-AB15ECE3F9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401129"/>
            <a:ext cx="1118665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Prioritize high-score clients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before launching campaigns (use model scores to generate call lists)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 on call quality, not only call volume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train agents to have longer, more meaningful conversations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Re-target clients with past positive responses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 good engagement history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Consider integrating economic indicators into campaign planning (avoid calling during bad macro periods)</a:t>
            </a:r>
          </a:p>
        </p:txBody>
      </p:sp>
    </p:spTree>
    <p:extLst>
      <p:ext uri="{BB962C8B-B14F-4D97-AF65-F5344CB8AC3E}">
        <p14:creationId xmlns:p14="http://schemas.microsoft.com/office/powerpoint/2010/main" val="3725935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electronics&#10;&#10;AI-generated content may be incorrect.">
            <a:extLst>
              <a:ext uri="{FF2B5EF4-FFF2-40B4-BE49-F238E27FC236}">
                <a16:creationId xmlns:a16="http://schemas.microsoft.com/office/drawing/2014/main" id="{7B697C41-22DC-5BC5-3CD0-6F4C640BC1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-2" b="53"/>
          <a:stretch>
            <a:fillRect/>
          </a:stretch>
        </p:blipFill>
        <p:spPr>
          <a:xfrm>
            <a:off x="-6588" y="10"/>
            <a:ext cx="1219858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596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DBD51-EB49-E8A2-4700-0597707D2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1B4B1-8D23-F177-3AC3-F9CCE87A4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Adjust threshold 0.50/0.50</a:t>
            </a:r>
          </a:p>
          <a:p>
            <a:r>
              <a:rPr lang="en-US" dirty="0"/>
              <a:t>Ensemble sampling</a:t>
            </a:r>
          </a:p>
          <a:p>
            <a:r>
              <a:rPr lang="en-US" dirty="0"/>
              <a:t>SHAP</a:t>
            </a:r>
          </a:p>
          <a:p>
            <a:r>
              <a:rPr lang="en-US" dirty="0"/>
              <a:t>Business input </a:t>
            </a:r>
            <a:r>
              <a:rPr lang="en-US" dirty="0">
                <a:sym typeface="Wingdings" pitchFamily="2" charset="2"/>
              </a:rPr>
              <a:t> decision boundary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68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835B-B036-8CB0-F5A3-199F28CA0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Thanks for your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08B3C-6FAC-EAE8-9211-040B7D992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8370" y="3945418"/>
            <a:ext cx="4937936" cy="576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Capstone2 - Bank Marketing Campaign</a:t>
            </a:r>
            <a:endParaRPr lang="en-US" sz="2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161" name="Freeform: Shape 6160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63" name="Freeform: Shape 616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52" name="Picture 8" descr="ImageElement 12">
            <a:extLst>
              <a:ext uri="{FF2B5EF4-FFF2-40B4-BE49-F238E27FC236}">
                <a16:creationId xmlns:a16="http://schemas.microsoft.com/office/drawing/2014/main" id="{083616C1-1891-FD69-EA37-7E137E39D1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5" r="-1" b="1381"/>
          <a:stretch>
            <a:fillRect/>
          </a:stretch>
        </p:blipFill>
        <p:spPr bwMode="auto"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Element 7">
            <a:extLst>
              <a:ext uri="{FF2B5EF4-FFF2-40B4-BE49-F238E27FC236}">
                <a16:creationId xmlns:a16="http://schemas.microsoft.com/office/drawing/2014/main" id="{A3241AEF-5A34-967B-0A2D-EC00EF5DE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5" r="7626" b="-1"/>
          <a:stretch>
            <a:fillRect/>
          </a:stretch>
        </p:blipFill>
        <p:spPr bwMode="auto"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5" name="Oval 616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56" name="Picture 12" descr="ImageElement 13">
            <a:extLst>
              <a:ext uri="{FF2B5EF4-FFF2-40B4-BE49-F238E27FC236}">
                <a16:creationId xmlns:a16="http://schemas.microsoft.com/office/drawing/2014/main" id="{89A97E73-8D3B-E4CA-7ACC-47B77F594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" r="20877" b="2"/>
          <a:stretch>
            <a:fillRect/>
          </a:stretch>
        </p:blipFill>
        <p:spPr bwMode="auto"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7" name="Freeform: Shape 616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50" name="Picture 6" descr="ImageElement 11">
            <a:extLst>
              <a:ext uri="{FF2B5EF4-FFF2-40B4-BE49-F238E27FC236}">
                <a16:creationId xmlns:a16="http://schemas.microsoft.com/office/drawing/2014/main" id="{98D48857-10CE-3F67-8D79-D89947DE4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3759"/>
          <a:stretch>
            <a:fillRect/>
          </a:stretch>
        </p:blipFill>
        <p:spPr bwMode="auto"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9" name="Freeform: Shape 6168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10" descr="ImageElement 10">
            <a:extLst>
              <a:ext uri="{FF2B5EF4-FFF2-40B4-BE49-F238E27FC236}">
                <a16:creationId xmlns:a16="http://schemas.microsoft.com/office/drawing/2014/main" id="{7B30DE1F-3865-F067-9385-4D031D6AC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07" r="31303" b="-2"/>
          <a:stretch>
            <a:fillRect/>
          </a:stretch>
        </p:blipFill>
        <p:spPr bwMode="auto"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4955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EE48F-352B-10F4-D046-68E83D7DB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7522"/>
            <a:ext cx="5257800" cy="53694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Why Term Deposits Are Important for Banks</a:t>
            </a:r>
          </a:p>
          <a:p>
            <a:r>
              <a:rPr lang="en-US" dirty="0"/>
              <a:t>Provide </a:t>
            </a:r>
            <a:r>
              <a:rPr lang="en-US" b="1" dirty="0"/>
              <a:t>stable, long-term funding</a:t>
            </a:r>
            <a:r>
              <a:rPr lang="en-US" dirty="0"/>
              <a:t> (unlike regular savings accounts)</a:t>
            </a:r>
          </a:p>
          <a:p>
            <a:r>
              <a:rPr lang="en-US" dirty="0"/>
              <a:t>Create </a:t>
            </a:r>
            <a:r>
              <a:rPr lang="en-US" b="1" dirty="0"/>
              <a:t>predictable future cash flows</a:t>
            </a:r>
            <a:endParaRPr lang="en-US" dirty="0"/>
          </a:p>
          <a:p>
            <a:r>
              <a:rPr lang="en-US" dirty="0"/>
              <a:t>Serve as a </a:t>
            </a:r>
            <a:r>
              <a:rPr lang="en-US" b="1" dirty="0"/>
              <a:t>low-risk source of capital</a:t>
            </a:r>
            <a:endParaRPr lang="en-US" dirty="0"/>
          </a:p>
          <a:p>
            <a:r>
              <a:rPr lang="en-US" dirty="0"/>
              <a:t>Help banks </a:t>
            </a:r>
            <a:r>
              <a:rPr lang="en-US" b="1" dirty="0"/>
              <a:t>retain customers</a:t>
            </a:r>
            <a:r>
              <a:rPr lang="en-US" dirty="0"/>
              <a:t> for longer periods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BDFF72-DE67-EB9B-3029-CAB537D9FC90}"/>
              </a:ext>
            </a:extLst>
          </p:cNvPr>
          <p:cNvSpPr txBox="1">
            <a:spLocks/>
          </p:cNvSpPr>
          <p:nvPr/>
        </p:nvSpPr>
        <p:spPr>
          <a:xfrm>
            <a:off x="6583878" y="807522"/>
            <a:ext cx="5338948" cy="479714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Why Term Deposits Are Important for Banks</a:t>
            </a:r>
          </a:p>
          <a:p>
            <a:r>
              <a:rPr lang="en-US" dirty="0"/>
              <a:t>Provide </a:t>
            </a:r>
            <a:r>
              <a:rPr lang="en-US" b="1" dirty="0"/>
              <a:t>stable, long-term funding</a:t>
            </a:r>
            <a:r>
              <a:rPr lang="en-US" dirty="0"/>
              <a:t> (unlike regular savings accounts)</a:t>
            </a:r>
          </a:p>
          <a:p>
            <a:r>
              <a:rPr lang="en-US" dirty="0"/>
              <a:t>Create </a:t>
            </a:r>
            <a:r>
              <a:rPr lang="en-US" b="1" dirty="0"/>
              <a:t>predictable future cash flows</a:t>
            </a:r>
            <a:endParaRPr lang="en-US" dirty="0"/>
          </a:p>
          <a:p>
            <a:r>
              <a:rPr lang="en-US" dirty="0"/>
              <a:t>Serve as a </a:t>
            </a:r>
            <a:r>
              <a:rPr lang="en-US" b="1" dirty="0"/>
              <a:t>low-risk source of capital</a:t>
            </a:r>
            <a:endParaRPr lang="en-US" dirty="0"/>
          </a:p>
          <a:p>
            <a:r>
              <a:rPr lang="en-US" dirty="0"/>
              <a:t>Help banks </a:t>
            </a:r>
            <a:r>
              <a:rPr lang="en-US" b="1" dirty="0"/>
              <a:t>retain customers</a:t>
            </a:r>
            <a:r>
              <a:rPr lang="en-US" dirty="0"/>
              <a:t> for longer periods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236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F1BF37-4D36-9168-161C-0C2326202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anchor="b">
            <a:normAutofit/>
          </a:bodyPr>
          <a:lstStyle/>
          <a:p>
            <a:r>
              <a:rPr lang="en-US" sz="2700"/>
              <a:t>Business Problem &amp; Goal</a:t>
            </a:r>
            <a:br>
              <a:rPr lang="en-US" sz="2700"/>
            </a:br>
            <a:r>
              <a:rPr lang="en-US" sz="2700"/>
              <a:t>Portuguese Bank Marketing Campaign (UCI)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 descr="ImageElement 5">
            <a:extLst>
              <a:ext uri="{FF2B5EF4-FFF2-40B4-BE49-F238E27FC236}">
                <a16:creationId xmlns:a16="http://schemas.microsoft.com/office/drawing/2014/main" id="{7CB9E446-159F-A8A2-E2B5-9D6F3FBE2E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>
            <a:fillRect/>
          </a:stretch>
        </p:blipFill>
        <p:spPr bwMode="auto"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1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1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9C4B1D9-DED2-0446-7A45-91E577B4B3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657715" y="2990818"/>
            <a:ext cx="4195673" cy="291387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Direct marketing by phone is costly and time-consuming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chemeClr val="tx1">
                    <a:alpha val="80000"/>
                  </a:schemeClr>
                </a:solidFill>
                <a:effectLst/>
                <a:latin typeface="Arial" panose="020B0604020202020204" pitchFamily="34" charset="0"/>
              </a:rPr>
              <a:t>Only a small fraction of clients subscribe to a term deposit (strong class imbalance)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lang="en-US" altLang="en-US" sz="2000">
              <a:solidFill>
                <a:schemeClr val="tx1">
                  <a:alpha val="80000"/>
                </a:schemeClr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sz="2000" b="1">
                <a:solidFill>
                  <a:schemeClr val="tx1">
                    <a:alpha val="80000"/>
                  </a:schemeClr>
                </a:solidFill>
              </a:rPr>
              <a:t>Goal:</a:t>
            </a:r>
            <a:r>
              <a:rPr lang="en-US" sz="2000">
                <a:solidFill>
                  <a:schemeClr val="tx1">
                    <a:alpha val="80000"/>
                  </a:schemeClr>
                </a:solidFill>
              </a:rPr>
              <a:t> predict which clients are likely to subscribe so that the bank can prioritize them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>
                  <a:alpha val="8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4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769D8FF-D59B-5E91-C0B2-256FA2CB06FC}"/>
              </a:ext>
            </a:extLst>
          </p:cNvPr>
          <p:cNvSpPr txBox="1"/>
          <p:nvPr/>
        </p:nvSpPr>
        <p:spPr>
          <a:xfrm>
            <a:off x="6495803" y="47501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633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8" name="Rectangle 5127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30" name="Freeform: Shape 5129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132" name="Freeform: Shape 5131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9D7B3-A589-6F13-EB20-50217060D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/>
              <a:t>Data Overview</a:t>
            </a:r>
          </a:p>
        </p:txBody>
      </p:sp>
      <p:sp>
        <p:nvSpPr>
          <p:cNvPr id="5134" name="Rectangle 5133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136" name="Rectangle 513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C3A76BB-1EFA-3AAE-85D1-61E7B64C415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Source: UCI Bank Marketing Dataset (Portuguese bank)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41,188 rows; &gt;20 features (demographic, contact history, economic indicators)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Target variable: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 Unicode MS" panose="020B0604020202020204" pitchFamily="34" charset="-128"/>
              </a:rPr>
              <a:t>y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</a:rPr>
              <a:t> (term deposit subscription: yes / no)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Strongly imbalanced target: </a:t>
            </a:r>
            <a:endParaRPr lang="en-US" altLang="en-US" sz="1700" dirty="0">
              <a:latin typeface="Arial" panose="020B0604020202020204" pitchFamily="34" charset="0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1300" dirty="0">
                <a:latin typeface="Arial" panose="020B0604020202020204" pitchFamily="34" charset="0"/>
              </a:rPr>
              <a:t> no - 88.73%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Yes – 11.27%</a:t>
            </a:r>
          </a:p>
        </p:txBody>
      </p:sp>
      <p:pic>
        <p:nvPicPr>
          <p:cNvPr id="5123" name="Picture 3" descr="No description has been provided for this image">
            <a:extLst>
              <a:ext uri="{FF2B5EF4-FFF2-40B4-BE49-F238E27FC236}">
                <a16:creationId xmlns:a16="http://schemas.microsoft.com/office/drawing/2014/main" id="{CB723D8F-EA2B-D216-551D-9336C5249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36158" y="841248"/>
            <a:ext cx="6852060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636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66E7A3-2355-B346-3CF6-95562CD93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800" dirty="0"/>
              <a:t>Duration vs Target (y)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8B52D23-DDB0-F64D-ACFD-A3C85C378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800" dirty="0"/>
              <a:t>Longer call duration strongly associated with subscription</a:t>
            </a:r>
            <a:endParaRPr lang="en-US" sz="1700" dirty="0"/>
          </a:p>
        </p:txBody>
      </p:sp>
      <p:pic>
        <p:nvPicPr>
          <p:cNvPr id="5" name="Content Placeholder 4" descr="Chart, box and whisker chart&#10;&#10;AI-generated content may be incorrect.">
            <a:extLst>
              <a:ext uri="{FF2B5EF4-FFF2-40B4-BE49-F238E27FC236}">
                <a16:creationId xmlns:a16="http://schemas.microsoft.com/office/drawing/2014/main" id="{3DE4AA1D-3C29-E17F-E0AE-14E7D6228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184" y="1532477"/>
            <a:ext cx="6922008" cy="389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55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C32047-34AD-1E29-738E-3F22D1518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560881"/>
            <a:ext cx="9795638" cy="11143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/>
              <a:t>Previous/pdays vs Target (y)</a:t>
            </a:r>
          </a:p>
        </p:txBody>
      </p:sp>
      <p:pic>
        <p:nvPicPr>
          <p:cNvPr id="7" name="Picture 6" descr="Chart, box and whisker chart&#10;&#10;AI-generated content may be incorrect.">
            <a:extLst>
              <a:ext uri="{FF2B5EF4-FFF2-40B4-BE49-F238E27FC236}">
                <a16:creationId xmlns:a16="http://schemas.microsoft.com/office/drawing/2014/main" id="{7EC345BE-F3FB-64BB-5A47-3FB73231E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453" y="2957665"/>
            <a:ext cx="5671823" cy="3346376"/>
          </a:xfrm>
          <a:prstGeom prst="rect">
            <a:avLst/>
          </a:prstGeom>
        </p:spPr>
      </p:pic>
      <p:pic>
        <p:nvPicPr>
          <p:cNvPr id="5" name="Content Placeholder 4" descr="Chart&#10;&#10;AI-generated content may be incorrect.">
            <a:extLst>
              <a:ext uri="{FF2B5EF4-FFF2-40B4-BE49-F238E27FC236}">
                <a16:creationId xmlns:a16="http://schemas.microsoft.com/office/drawing/2014/main" id="{8FABD536-DB1A-DC1E-FE3A-D7C3A22370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2505" y="2991655"/>
            <a:ext cx="5828261" cy="3278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13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picture containing diagram&#10;&#10;AI-generated content may be incorrect.">
            <a:extLst>
              <a:ext uri="{FF2B5EF4-FFF2-40B4-BE49-F238E27FC236}">
                <a16:creationId xmlns:a16="http://schemas.microsoft.com/office/drawing/2014/main" id="{9529F545-8D95-50F6-665C-69345431D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40D7EC-109D-2415-82AA-930838056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Strategy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0AF35CF2-6C9B-3B73-1A21-563B35D2491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F471C3-CE36-E57A-8565-51A98413DBE7}"/>
              </a:ext>
            </a:extLst>
          </p:cNvPr>
          <p:cNvSpPr txBox="1"/>
          <p:nvPr/>
        </p:nvSpPr>
        <p:spPr>
          <a:xfrm>
            <a:off x="838200" y="3581400"/>
            <a:ext cx="30821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Train–test split</a:t>
            </a:r>
          </a:p>
          <a:p>
            <a:pPr algn="r"/>
            <a:r>
              <a:rPr lang="en-US" dirty="0"/>
              <a:t>80/20 with stratification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D6C2FE-CBC3-E376-03D5-697F0A7E4488}"/>
              </a:ext>
            </a:extLst>
          </p:cNvPr>
          <p:cNvSpPr txBox="1"/>
          <p:nvPr/>
        </p:nvSpPr>
        <p:spPr>
          <a:xfrm>
            <a:off x="5274365" y="772477"/>
            <a:ext cx="53671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Pipeline (training folds)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One-hot encode categorical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Standardize numeric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 SMOTE to oversample the minority class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C12EF4-CB93-6CBF-D93F-34DC5A5939EE}"/>
              </a:ext>
            </a:extLst>
          </p:cNvPr>
          <p:cNvSpPr txBox="1"/>
          <p:nvPr/>
        </p:nvSpPr>
        <p:spPr>
          <a:xfrm>
            <a:off x="8163339" y="3581400"/>
            <a:ext cx="3869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Evaluate with </a:t>
            </a:r>
            <a:r>
              <a:rPr lang="en-US" b="1" dirty="0"/>
              <a:t>5-fold Stratified Cross-Validation</a:t>
            </a:r>
            <a:r>
              <a:rPr lang="en-US" dirty="0"/>
              <a:t> on the training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655A5E-5C12-D757-4EFD-3EDCB85DD91F}"/>
              </a:ext>
            </a:extLst>
          </p:cNvPr>
          <p:cNvSpPr txBox="1"/>
          <p:nvPr/>
        </p:nvSpPr>
        <p:spPr>
          <a:xfrm>
            <a:off x="3286539" y="5804452"/>
            <a:ext cx="6692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Focus metrics</a:t>
            </a:r>
          </a:p>
          <a:p>
            <a:r>
              <a:rPr lang="en-US" dirty="0"/>
              <a:t>Recall, F1, ROC AUC (accuracy is misleading for imbalanced data)</a:t>
            </a:r>
          </a:p>
        </p:txBody>
      </p:sp>
    </p:spTree>
    <p:extLst>
      <p:ext uri="{BB962C8B-B14F-4D97-AF65-F5344CB8AC3E}">
        <p14:creationId xmlns:p14="http://schemas.microsoft.com/office/powerpoint/2010/main" val="330933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Table&#10;&#10;AI-generated content may be incorrect.">
            <a:extLst>
              <a:ext uri="{FF2B5EF4-FFF2-40B4-BE49-F238E27FC236}">
                <a16:creationId xmlns:a16="http://schemas.microsoft.com/office/drawing/2014/main" id="{DDB9C743-F84B-A955-6C83-A10D156DB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2103586"/>
            <a:ext cx="10905066" cy="438928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3A5FD21-9A2A-E9F8-20C3-7EB5F62BA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Models Compared</a:t>
            </a:r>
          </a:p>
        </p:txBody>
      </p:sp>
    </p:spTree>
    <p:extLst>
      <p:ext uri="{BB962C8B-B14F-4D97-AF65-F5344CB8AC3E}">
        <p14:creationId xmlns:p14="http://schemas.microsoft.com/office/powerpoint/2010/main" val="203737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0" name="Rectangle 307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82" name="Freeform: Shape 308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84" name="Freeform: Shape 308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4E6126-0A33-033D-203F-21716CE00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600"/>
              <a:t>Final Model Performance</a:t>
            </a:r>
            <a:br>
              <a:rPr lang="en-US" sz="2600"/>
            </a:br>
            <a:r>
              <a:rPr lang="en-US" sz="2600"/>
              <a:t>LightGBM on Test Set</a:t>
            </a:r>
          </a:p>
        </p:txBody>
      </p:sp>
      <p:sp>
        <p:nvSpPr>
          <p:cNvPr id="3086" name="Rectangle 308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8" name="Rectangle 308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50534991-1486-6BBC-D1E7-D2BC933D71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71094" y="2718054"/>
            <a:ext cx="3438906" cy="320725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Precision ≈ 0.49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Recall ≈ 0.89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F1-score ≈ 0.63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ROC AUC ≈ 0.95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Confusion matrix: </a:t>
            </a:r>
            <a:r>
              <a:rPr kumimoji="0" lang="en-US" altLang="en-US" sz="1700" b="1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very low false negatives</a:t>
            </a:r>
            <a:r>
              <a:rPr kumimoji="0" lang="en-US" altLang="en-US" sz="1700" b="0" i="0" u="none" strike="noStrike" cap="none" normalizeH="0" baseline="0">
                <a:ln>
                  <a:noFill/>
                </a:ln>
                <a:effectLst/>
                <a:latin typeface="Arial" panose="020B0604020202020204" pitchFamily="34" charset="0"/>
              </a:rPr>
              <a:t> (many true subscribers correctly identified)</a:t>
            </a:r>
          </a:p>
        </p:txBody>
      </p:sp>
      <p:pic>
        <p:nvPicPr>
          <p:cNvPr id="3075" name="Picture 3" descr="No description has been provided for this image">
            <a:extLst>
              <a:ext uri="{FF2B5EF4-FFF2-40B4-BE49-F238E27FC236}">
                <a16:creationId xmlns:a16="http://schemas.microsoft.com/office/drawing/2014/main" id="{076AECAB-577B-EC52-8BB5-A785F747CE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12291" y="841248"/>
            <a:ext cx="6699793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754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1027</Words>
  <Application>Microsoft Macintosh PowerPoint</Application>
  <PresentationFormat>Widescreen</PresentationFormat>
  <Paragraphs>103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 Unicode MS</vt:lpstr>
      <vt:lpstr>Aptos</vt:lpstr>
      <vt:lpstr>Aptos Display</vt:lpstr>
      <vt:lpstr>Arial</vt:lpstr>
      <vt:lpstr>Calibri</vt:lpstr>
      <vt:lpstr>Wingdings</vt:lpstr>
      <vt:lpstr>Office Theme</vt:lpstr>
      <vt:lpstr>Capstone Project 2 - Bank Marketing Prediction (Imbalanced Classification with SMOTE)  Kevin Chen</vt:lpstr>
      <vt:lpstr>PowerPoint Presentation</vt:lpstr>
      <vt:lpstr>Business Problem &amp; Goal Portuguese Bank Marketing Campaign (UCI)</vt:lpstr>
      <vt:lpstr>Data Overview</vt:lpstr>
      <vt:lpstr>Duration vs Target (y)</vt:lpstr>
      <vt:lpstr>Previous/pdays vs Target (y)</vt:lpstr>
      <vt:lpstr>Modeling Strategy</vt:lpstr>
      <vt:lpstr>Models Compared</vt:lpstr>
      <vt:lpstr>Final Model Performance LightGBM on Test Set</vt:lpstr>
      <vt:lpstr>Feature Importance &amp; Interpretation What Factors Matter Most?</vt:lpstr>
      <vt:lpstr>Business Recommendations</vt:lpstr>
      <vt:lpstr>PowerPoint Presentation</vt:lpstr>
      <vt:lpstr>Limitations &amp; Future Work</vt:lpstr>
      <vt:lpstr>Thanks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Chen, Qinghao (DISB)</dc:creator>
  <cp:lastModifiedBy>Chen, Qinghao (DISB)</cp:lastModifiedBy>
  <cp:revision>12</cp:revision>
  <dcterms:created xsi:type="dcterms:W3CDTF">2025-11-17T03:13:06Z</dcterms:created>
  <dcterms:modified xsi:type="dcterms:W3CDTF">2025-11-17T17:36:17Z</dcterms:modified>
</cp:coreProperties>
</file>

<file path=docProps/thumbnail.jpeg>
</file>